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6858000" cx="12192000"/>
  <p:notesSz cx="6858000" cy="9144000"/>
  <p:embeddedFontLst>
    <p:embeddedFont>
      <p:font typeface="Open Sans"/>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8" roundtripDataSignature="AMtx7miNjvqy0po9A1xyAWB4lFN7cDnwd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OpenSans-regular.fntdata"/><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3.xml"/><Relationship Id="rId26" Type="http://schemas.openxmlformats.org/officeDocument/2006/relationships/font" Target="fonts/OpenSans-italic.fntdata"/><Relationship Id="rId25" Type="http://schemas.openxmlformats.org/officeDocument/2006/relationships/font" Target="fonts/OpenSans-bold.fntdata"/><Relationship Id="rId28" Type="http://customschemas.google.com/relationships/presentationmetadata" Target="metadata"/><Relationship Id="rId27" Type="http://schemas.openxmlformats.org/officeDocument/2006/relationships/font" Target="fonts/OpenSans-boldItalic.fntdata"/><Relationship Id="rId5" Type="http://schemas.openxmlformats.org/officeDocument/2006/relationships/slideMaster" Target="slideMasters/slideMaster3.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463f4b7b19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463f4b7b19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1" name="Google Shape;151;g3463f4b7b19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3463f4b7b19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g3463f4b7b19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58" name="Google Shape;158;g3463f4b7b19_0_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63f4b7b19_0_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g3463f4b7b19_0_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65" name="Google Shape;165;g3463f4b7b19_0_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463f4b7b19_0_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g3463f4b7b19_0_4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72" name="Google Shape;172;g3463f4b7b19_0_4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45e16aeeaa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g345e16aeeaa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9" name="Google Shape;179;g345e16aeeaa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45e16aeeaa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345e16aeeaa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88" name="Google Shape;188;g345e16aeeaa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196" name="Google Shape;196;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58cd5ba7f0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2" name="Google Shape;202;g358cd5ba7f0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SzPts val="1400"/>
              <a:buNone/>
            </a:pPr>
            <a:r>
              <a:rPr b="0" i="0" lang="en-US" sz="1800" u="none" strike="noStrike">
                <a:solidFill>
                  <a:srgbClr val="1D1D1B"/>
                </a:solidFill>
                <a:latin typeface="Calibri"/>
                <a:ea typeface="Calibri"/>
                <a:cs typeface="Calibri"/>
                <a:sym typeface="Calibri"/>
              </a:rPr>
              <a:t>Verdeel de groep in kleine groepjes en geef elk groepje een vel papier. Start dan een timer van 2 minuten en daag hen uit om zoveel mogelijk van de 9 authentieke leerelementen op te schrijven die ze zich kunnen herinneren. Het eerste team dat klaar is, is de winnaar van ronde 1.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Ronde 2: De volgende uitdaging is om elk element met betrekking tot informatica te onthouden of er voorbeelden van te bedenken. De eerste die alle 9 heeft opgeschreven wint ronde 2. </a:t>
            </a:r>
            <a:endParaRPr b="0"/>
          </a:p>
          <a:p>
            <a:pPr indent="-228600" lvl="0" marL="457200" rtl="0" algn="l">
              <a:lnSpc>
                <a:spcPct val="100000"/>
              </a:lnSpc>
              <a:spcBef>
                <a:spcPts val="0"/>
              </a:spcBef>
              <a:spcAft>
                <a:spcPts val="0"/>
              </a:spcAft>
              <a:buSzPts val="1400"/>
              <a:buNone/>
            </a:pPr>
            <a:br>
              <a:rPr b="0" lang="en-US"/>
            </a:br>
            <a:r>
              <a:rPr b="0" i="0" lang="en-US" sz="1800" u="none" strike="noStrike">
                <a:solidFill>
                  <a:srgbClr val="1D1D1B"/>
                </a:solidFill>
                <a:latin typeface="Calibri"/>
                <a:ea typeface="Calibri"/>
                <a:cs typeface="Calibri"/>
                <a:sym typeface="Calibri"/>
              </a:rPr>
              <a:t>Optioneel: Om een leuk gamification-element toe te voegen, breng je een ding-bel mee en vraag je de groepjes om een race te voltooien om de bel te laten rinkelen! </a:t>
            </a:r>
            <a:endParaRPr b="0"/>
          </a:p>
          <a:p>
            <a:pPr indent="-228600" lvl="0" marL="457200" rtl="0" algn="l">
              <a:lnSpc>
                <a:spcPct val="100000"/>
              </a:lnSpc>
              <a:spcBef>
                <a:spcPts val="0"/>
              </a:spcBef>
              <a:spcAft>
                <a:spcPts val="0"/>
              </a:spcAft>
              <a:buSzPts val="1400"/>
              <a:buNone/>
            </a:pPr>
            <a:r>
              <a:t/>
            </a:r>
            <a:endParaRPr/>
          </a:p>
        </p:txBody>
      </p:sp>
      <p:sp>
        <p:nvSpPr>
          <p:cNvPr id="119" name="Google Shape;11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45e16aeea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45e16aeeaa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28" name="Google Shape;128;g345e16aeeaa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463f4b7b19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3463f4b7b19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37" name="Google Shape;137;g3463f4b7b19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463f4b7b19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g3463f4b7b19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44" name="Google Shape;144;g3463f4b7b19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8.jpg"/><Relationship Id="rId4" Type="http://schemas.openxmlformats.org/officeDocument/2006/relationships/image" Target="../media/image3.png"/><Relationship Id="rId5"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1.png"/><Relationship Id="rId13" Type="http://schemas.openxmlformats.org/officeDocument/2006/relationships/image" Target="../media/image15.png"/><Relationship Id="rId12" Type="http://schemas.openxmlformats.org/officeDocument/2006/relationships/image" Target="../media/image6.png"/><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16.png"/><Relationship Id="rId6" Type="http://schemas.openxmlformats.org/officeDocument/2006/relationships/image" Target="../media/image29.jpg"/><Relationship Id="rId7" Type="http://schemas.openxmlformats.org/officeDocument/2006/relationships/image" Target="../media/image14.png"/><Relationship Id="rId8"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1.png"/><Relationship Id="rId13" Type="http://schemas.openxmlformats.org/officeDocument/2006/relationships/image" Target="../media/image15.png"/><Relationship Id="rId12" Type="http://schemas.openxmlformats.org/officeDocument/2006/relationships/image" Target="../media/image6.png"/><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16.png"/><Relationship Id="rId6" Type="http://schemas.openxmlformats.org/officeDocument/2006/relationships/image" Target="../media/image29.jpg"/><Relationship Id="rId7" Type="http://schemas.openxmlformats.org/officeDocument/2006/relationships/image" Target="../media/image14.png"/><Relationship Id="rId8"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4"/>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4"/>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4"/>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8cd5ba7f0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8cd5ba7f0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8cd5ba7f0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8cd5ba7f0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8cd5ba7f0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8cd5ba7f0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4.png"/><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tinker-project.eu/resources/framework-and-toolkit/" TargetMode="External"/><Relationship Id="rId4" Type="http://schemas.openxmlformats.org/officeDocument/2006/relationships/hyperlink" Target="about:blank" TargetMode="External"/></Relationships>
</file>

<file path=ppt/slides/_rels/slide17.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10.png"/><Relationship Id="rId13" Type="http://schemas.openxmlformats.org/officeDocument/2006/relationships/hyperlink" Target="https://tinker-project.eu/elearning/" TargetMode="External"/><Relationship Id="rId12"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1.png"/><Relationship Id="rId15" Type="http://schemas.openxmlformats.org/officeDocument/2006/relationships/hyperlink" Target="https://creativecommons.org/licenses/by-nc-nd/4.0/" TargetMode="External"/><Relationship Id="rId14" Type="http://schemas.openxmlformats.org/officeDocument/2006/relationships/image" Target="../media/image32.png"/><Relationship Id="rId5" Type="http://schemas.openxmlformats.org/officeDocument/2006/relationships/image" Target="../media/image29.jpg"/><Relationship Id="rId6" Type="http://schemas.openxmlformats.org/officeDocument/2006/relationships/image" Target="../media/image14.png"/><Relationship Id="rId7" Type="http://schemas.openxmlformats.org/officeDocument/2006/relationships/image" Target="../media/image9.png"/><Relationship Id="rId8"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5.png"/><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0.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1.png"/><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6.png"/><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a:t>
            </a:r>
            <a:r>
              <a:rPr lang="en-US"/>
              <a:t> secundair</a:t>
            </a:r>
            <a:r>
              <a:rPr lang="en-US"/>
              <a:t>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463f4b7b19_0_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54" name="Google Shape;154;g3463f4b7b19_0_23"/>
          <p:cNvSpPr txBox="1"/>
          <p:nvPr>
            <p:ph idx="1" type="body"/>
          </p:nvPr>
        </p:nvSpPr>
        <p:spPr>
          <a:xfrm>
            <a:off x="97971" y="11103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Casestudy 3: Virtueel museum over gender en identiteit</a:t>
            </a:r>
            <a:endParaRPr b="1" sz="1100">
              <a:solidFill>
                <a:srgbClr val="000000"/>
              </a:solidFill>
              <a:latin typeface="Arial"/>
              <a:ea typeface="Arial"/>
              <a:cs typeface="Arial"/>
              <a:sym typeface="Arial"/>
            </a:endParaRPr>
          </a:p>
          <a:p>
            <a:pPr indent="-368300" lvl="0" marL="457200" marR="0" rtl="0" algn="l">
              <a:lnSpc>
                <a:spcPct val="115000"/>
              </a:lnSpc>
              <a:spcBef>
                <a:spcPts val="1200"/>
              </a:spcBef>
              <a:spcAft>
                <a:spcPts val="0"/>
              </a:spcAft>
              <a:buSzPts val="2200"/>
              <a:buAutoNum type="arabicPeriod"/>
            </a:pPr>
            <a:r>
              <a:rPr lang="en-US"/>
              <a:t>Welke authentieke leerelementen zijn duidelijk aanwezig in deze museumontwerpactiviteit? Onderbouw uw antwoord met verwijzingen naar de opdracht.</a:t>
            </a:r>
            <a:endParaRPr/>
          </a:p>
          <a:p>
            <a:pPr indent="-368300" lvl="0" marL="457200" marR="0" rtl="0" algn="l">
              <a:lnSpc>
                <a:spcPct val="115000"/>
              </a:lnSpc>
              <a:spcBef>
                <a:spcPts val="1000"/>
              </a:spcBef>
              <a:spcAft>
                <a:spcPts val="0"/>
              </a:spcAft>
              <a:buSzPts val="2200"/>
              <a:buAutoNum type="arabicPeriod"/>
            </a:pPr>
            <a:r>
              <a:rPr lang="en-US"/>
              <a:t>Hoe bootst deze activiteit rollen uit de echte wereld na, zoals die van curatoren, historici en ontwerpers?</a:t>
            </a:r>
            <a:endParaRPr/>
          </a:p>
          <a:p>
            <a:pPr indent="-368300" lvl="0" marL="457200" marR="0" rtl="0" algn="l">
              <a:lnSpc>
                <a:spcPct val="115000"/>
              </a:lnSpc>
              <a:spcBef>
                <a:spcPts val="1000"/>
              </a:spcBef>
              <a:spcAft>
                <a:spcPts val="0"/>
              </a:spcAft>
              <a:buSzPts val="2200"/>
              <a:buAutoNum type="arabicPeriod"/>
            </a:pPr>
            <a:r>
              <a:rPr lang="en-US"/>
              <a:t>Welke digitale en sociale vaardigheden oefenen leerlingen die ook buiten de klas van pas komen??</a:t>
            </a:r>
            <a:endParaRPr sz="11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3463f4b7b19_0_2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61" name="Google Shape;161;g3463f4b7b19_0_29"/>
          <p:cNvSpPr txBox="1"/>
          <p:nvPr>
            <p:ph idx="1" type="body"/>
          </p:nvPr>
        </p:nvSpPr>
        <p:spPr>
          <a:xfrm>
            <a:off x="97971" y="9579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Casestudy 4: App the gap</a:t>
            </a:r>
            <a:endParaRPr b="1" sz="1100">
              <a:solidFill>
                <a:srgbClr val="000000"/>
              </a:solidFill>
              <a:latin typeface="Arial"/>
              <a:ea typeface="Arial"/>
              <a:cs typeface="Arial"/>
              <a:sym typeface="Arial"/>
            </a:endParaRPr>
          </a:p>
          <a:p>
            <a:pPr indent="-298450" lvl="0" marL="457200" rtl="0" algn="l">
              <a:lnSpc>
                <a:spcPct val="115000"/>
              </a:lnSpc>
              <a:spcBef>
                <a:spcPts val="1200"/>
              </a:spcBef>
              <a:spcAft>
                <a:spcPts val="0"/>
              </a:spcAft>
              <a:buClr>
                <a:srgbClr val="000000"/>
              </a:buClr>
              <a:buSzPts val="1100"/>
              <a:buAutoNum type="arabicPeriod"/>
            </a:pPr>
            <a:r>
              <a:rPr lang="en-US"/>
              <a:t>Welke authentieke leerelementen zijn opgenomen in deze app-ontwerpuitdaging? Leg uw keuzes uit.</a:t>
            </a:r>
            <a:endParaRPr/>
          </a:p>
          <a:p>
            <a:pPr indent="-298450" lvl="0" marL="457200" rtl="0" algn="l">
              <a:lnSpc>
                <a:spcPct val="115000"/>
              </a:lnSpc>
              <a:spcBef>
                <a:spcPts val="0"/>
              </a:spcBef>
              <a:spcAft>
                <a:spcPts val="0"/>
              </a:spcAft>
              <a:buClr>
                <a:srgbClr val="000000"/>
              </a:buClr>
              <a:buSzPts val="1100"/>
              <a:buAutoNum type="arabicPeriod"/>
            </a:pPr>
            <a:r>
              <a:rPr lang="en-US"/>
              <a:t>Hoe beïnvloeden ethische overwegingen de richting van het leren en de creativiteit van leerlingen in deze opdracht?</a:t>
            </a:r>
            <a:endParaRPr/>
          </a:p>
          <a:p>
            <a:pPr indent="-298450" lvl="0" marL="457200" rtl="0" algn="l">
              <a:lnSpc>
                <a:spcPct val="115000"/>
              </a:lnSpc>
              <a:spcBef>
                <a:spcPts val="0"/>
              </a:spcBef>
              <a:spcAft>
                <a:spcPts val="0"/>
              </a:spcAft>
              <a:buClr>
                <a:srgbClr val="000000"/>
              </a:buClr>
              <a:buSzPts val="1100"/>
              <a:buAutoNum type="arabicPeriod"/>
            </a:pPr>
            <a:r>
              <a:rPr lang="en-US"/>
              <a:t>Welke onderwijsstrategieën zouden samenwerking en gebruikersgericht ontwerpen in dit scenario het beste ondersteunen?</a:t>
            </a:r>
            <a:endParaRPr/>
          </a:p>
          <a:p>
            <a:pPr indent="-298450" lvl="0" marL="457200" rtl="0" algn="l">
              <a:lnSpc>
                <a:spcPct val="115000"/>
              </a:lnSpc>
              <a:spcBef>
                <a:spcPts val="0"/>
              </a:spcBef>
              <a:spcAft>
                <a:spcPts val="0"/>
              </a:spcAft>
              <a:buClr>
                <a:srgbClr val="000000"/>
              </a:buClr>
              <a:buSzPts val="1100"/>
              <a:buAutoNum type="arabicPeriod"/>
            </a:pPr>
            <a:r>
              <a:rPr lang="en-US"/>
              <a:t>Hoe bereidt deze activiteit leerlingen voor op een rol als sociaal bewuste innovators in technologische domeinen?</a:t>
            </a:r>
            <a:endParaRPr sz="1100">
              <a:solidFill>
                <a:srgbClr val="000000"/>
              </a:solidFill>
              <a:latin typeface="Arial"/>
              <a:ea typeface="Arial"/>
              <a:cs typeface="Arial"/>
              <a:sym typeface="Arial"/>
            </a:endParaRPr>
          </a:p>
          <a:p>
            <a:pPr indent="0" lvl="0" marL="0" marR="0" rtl="0" algn="l">
              <a:lnSpc>
                <a:spcPct val="115000"/>
              </a:lnSpc>
              <a:spcBef>
                <a:spcPts val="1200"/>
              </a:spcBef>
              <a:spcAft>
                <a:spcPts val="0"/>
              </a:spcAft>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g3463f4b7b19_0_3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Authentiek leren identificeren in casestudies </a:t>
            </a:r>
            <a:endParaRPr/>
          </a:p>
        </p:txBody>
      </p:sp>
      <p:sp>
        <p:nvSpPr>
          <p:cNvPr id="168" name="Google Shape;168;g3463f4b7b19_0_36"/>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sz="2400"/>
              <a:t>Casestudie 5: App de kloof</a:t>
            </a:r>
            <a:endParaRPr b="1"/>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Welke authentieke leerelementen zijn opgenomen in deze app ontwerpuitdaging? Licht je keuzes toe.</a:t>
            </a:r>
            <a:endParaRPr/>
          </a:p>
          <a:p>
            <a:pPr indent="-368300" lvl="0" marL="457200" marR="0" rtl="0" algn="l">
              <a:lnSpc>
                <a:spcPct val="115000"/>
              </a:lnSpc>
              <a:spcBef>
                <a:spcPts val="0"/>
              </a:spcBef>
              <a:spcAft>
                <a:spcPts val="0"/>
              </a:spcAft>
              <a:buSzPts val="2200"/>
              <a:buAutoNum type="arabicPeriod"/>
            </a:pPr>
            <a:r>
              <a:rPr lang="en-US"/>
              <a:t>Hoe geven ethische overwegingen vorm aan de richting van het leren en de creativiteit van leerlingen in deze opdracht?</a:t>
            </a:r>
            <a:endParaRPr/>
          </a:p>
          <a:p>
            <a:pPr indent="-368300" lvl="0" marL="457200" marR="0" rtl="0" algn="l">
              <a:lnSpc>
                <a:spcPct val="115000"/>
              </a:lnSpc>
              <a:spcBef>
                <a:spcPts val="0"/>
              </a:spcBef>
              <a:spcAft>
                <a:spcPts val="0"/>
              </a:spcAft>
              <a:buSzPts val="2200"/>
              <a:buAutoNum type="arabicPeriod"/>
            </a:pPr>
            <a:r>
              <a:rPr lang="en-US"/>
              <a:t>Welke onderwijsstrategieën zouden samenwerking en gebruikersgericht ontwerpen in dit scenario het beste ondersteunen?</a:t>
            </a:r>
            <a:endParaRPr/>
          </a:p>
          <a:p>
            <a:pPr indent="-368300" lvl="0" marL="457200" marR="0" rtl="0" algn="l">
              <a:lnSpc>
                <a:spcPct val="115000"/>
              </a:lnSpc>
              <a:spcBef>
                <a:spcPts val="0"/>
              </a:spcBef>
              <a:spcAft>
                <a:spcPts val="0"/>
              </a:spcAft>
              <a:buSzPts val="2200"/>
              <a:buAutoNum type="arabicPeriod"/>
            </a:pPr>
            <a:r>
              <a:rPr lang="en-US"/>
              <a:t>Hoe bereidt deze activiteit leerlingen voor om sociaalbewuste vernieuwers te worden op technisch gebied?</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g3463f4b7b19_0_4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75" name="Google Shape;175;g3463f4b7b19_0_42"/>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Clr>
                <a:schemeClr val="accent4"/>
              </a:buClr>
              <a:buSzPts val="2200"/>
              <a:buFont typeface="Arial"/>
              <a:buNone/>
            </a:pPr>
            <a:r>
              <a:rPr b="1" lang="en-US" sz="2400"/>
              <a:t>Discussievragen voor de hele groep</a:t>
            </a:r>
            <a:endParaRPr b="1" sz="2400"/>
          </a:p>
          <a:p>
            <a:pPr indent="-203200" lvl="0" marL="571500" marR="0" rtl="0" algn="l">
              <a:lnSpc>
                <a:spcPct val="90000"/>
              </a:lnSpc>
              <a:spcBef>
                <a:spcPts val="1000"/>
              </a:spcBef>
              <a:spcAft>
                <a:spcPts val="0"/>
              </a:spcAft>
              <a:buClr>
                <a:schemeClr val="accent4"/>
              </a:buClr>
              <a:buSzPts val="2200"/>
              <a:buFont typeface="Arial"/>
              <a:buNone/>
            </a:pPr>
            <a:r>
              <a:t/>
            </a:r>
            <a:endParaRPr b="1"/>
          </a:p>
          <a:p>
            <a:pPr indent="-368300" lvl="0" marL="457200" marR="0" rtl="0" algn="l">
              <a:lnSpc>
                <a:spcPct val="115000"/>
              </a:lnSpc>
              <a:spcBef>
                <a:spcPts val="1000"/>
              </a:spcBef>
              <a:spcAft>
                <a:spcPts val="0"/>
              </a:spcAft>
              <a:buSzPts val="2200"/>
              <a:buAutoNum type="arabicPeriod"/>
            </a:pPr>
            <a:r>
              <a:rPr lang="en-US"/>
              <a:t> Welke van de 9 elementen worden volgens jou het minst gebruikt in informaticalessen en wat is er nodig om ze vollediger te integreren in je eigen onderwijs?</a:t>
            </a:r>
            <a:endParaRPr/>
          </a:p>
          <a:p>
            <a:pPr indent="-368300" lvl="0" marL="457200" marR="0" rtl="0" algn="l">
              <a:lnSpc>
                <a:spcPct val="115000"/>
              </a:lnSpc>
              <a:spcBef>
                <a:spcPts val="0"/>
              </a:spcBef>
              <a:spcAft>
                <a:spcPts val="0"/>
              </a:spcAft>
              <a:buSzPts val="2200"/>
              <a:buAutoNum type="arabicPeriod"/>
            </a:pPr>
            <a:r>
              <a:rPr lang="en-US"/>
              <a:t>Deel, op basis van de twee lessen die we hebben behandeld, je gedachten over hoe authentiek leren in informatica leerlingen kan helpen om van technologiegebruikers te veranderen in technologieontwikkelaars en probleemoplossers.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g345e16aeeaa_0_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3: Een authentieke leeractiviteit voor informatica schrijven </a:t>
            </a:r>
            <a:endParaRPr/>
          </a:p>
        </p:txBody>
      </p:sp>
      <p:sp>
        <p:nvSpPr>
          <p:cNvPr id="182" name="Google Shape;182;g345e16aeeaa_0_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t/>
            </a:r>
            <a:endParaRPr/>
          </a:p>
          <a:p>
            <a:pPr indent="0" lvl="0" marL="368300" marR="0" rtl="0" algn="l">
              <a:lnSpc>
                <a:spcPct val="90000"/>
              </a:lnSpc>
              <a:spcBef>
                <a:spcPts val="1000"/>
              </a:spcBef>
              <a:spcAft>
                <a:spcPts val="0"/>
              </a:spcAft>
              <a:buClr>
                <a:schemeClr val="accent4"/>
              </a:buClr>
              <a:buSzPts val="2200"/>
              <a:buFont typeface="Arial"/>
              <a:buNone/>
            </a:pPr>
            <a:r>
              <a:rPr b="1" lang="en-US"/>
              <a:t>Alle lesplannen moeten a) authentieke context en b) authentieke taak en c) minstens 3 andere elementen uit het authentieke leermodel bevatten. </a:t>
            </a:r>
            <a:endParaRPr/>
          </a:p>
          <a:p>
            <a:pPr indent="0" lvl="0" marL="3683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83" name="Google Shape;183;g345e16aeeaa_0_6"/>
          <p:cNvPicPr preferRelativeResize="0"/>
          <p:nvPr/>
        </p:nvPicPr>
        <p:blipFill rotWithShape="1">
          <a:blip r:embed="rId3">
            <a:alphaModFix/>
          </a:blip>
          <a:srcRect b="0" l="0" r="0" t="0"/>
          <a:stretch/>
        </p:blipFill>
        <p:spPr>
          <a:xfrm>
            <a:off x="2720450" y="2253725"/>
            <a:ext cx="6093701" cy="4062474"/>
          </a:xfrm>
          <a:prstGeom prst="rect">
            <a:avLst/>
          </a:prstGeom>
          <a:noFill/>
          <a:ln>
            <a:noFill/>
          </a:ln>
        </p:spPr>
      </p:pic>
      <p:sp>
        <p:nvSpPr>
          <p:cNvPr id="184" name="Google Shape;184;g345e16aeeaa_0_6"/>
          <p:cNvSpPr txBox="1"/>
          <p:nvPr/>
        </p:nvSpPr>
        <p:spPr>
          <a:xfrm>
            <a:off x="6105200" y="6378950"/>
            <a:ext cx="2723100" cy="479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pic>
        <p:nvPicPr>
          <p:cNvPr id="190" name="Google Shape;190;g345e16aeeaa_0_12"/>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191" name="Google Shape;191;g345e16aeeaa_0_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4: Beoordelen en reflecteren </a:t>
            </a:r>
            <a:endParaRPr/>
          </a:p>
        </p:txBody>
      </p:sp>
      <p:sp>
        <p:nvSpPr>
          <p:cNvPr id="192" name="Google Shape;192;g345e16aeeaa_0_12"/>
          <p:cNvSpPr txBox="1"/>
          <p:nvPr/>
        </p:nvSpPr>
        <p:spPr>
          <a:xfrm>
            <a:off x="247496" y="1648593"/>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Vandaag heb ik geleerd over _________. </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Na het leren over _____ ben ik aan het nadenken over mijn eigen gebruik van _____.</a:t>
            </a:r>
            <a:endParaRPr b="0" i="0" sz="2500" u="none" cap="none" strike="noStrike">
              <a:solidFill>
                <a:srgbClr val="2B454E"/>
              </a:solidFill>
              <a:latin typeface="Calibri"/>
              <a:ea typeface="Calibri"/>
              <a:cs typeface="Calibri"/>
              <a:sym typeface="Calibri"/>
            </a:endParaRPr>
          </a:p>
          <a:p>
            <a:pPr indent="-387350" lvl="0" marL="457200" marR="0" rtl="0" algn="l">
              <a:lnSpc>
                <a:spcPct val="200000"/>
              </a:lnSpc>
              <a:spcBef>
                <a:spcPts val="0"/>
              </a:spcBef>
              <a:spcAft>
                <a:spcPts val="0"/>
              </a:spcAft>
              <a:buClr>
                <a:srgbClr val="2B454E"/>
              </a:buClr>
              <a:buSzPts val="2500"/>
              <a:buFont typeface="Arial"/>
              <a:buAutoNum type="arabicPeriod"/>
            </a:pPr>
            <a:r>
              <a:rPr b="0" i="0" lang="en-US" sz="2500" u="none" cap="none" strike="noStrike">
                <a:solidFill>
                  <a:srgbClr val="2B454E"/>
                </a:solidFill>
                <a:latin typeface="Calibri"/>
                <a:ea typeface="Calibri"/>
                <a:cs typeface="Calibri"/>
                <a:sym typeface="Calibri"/>
              </a:rPr>
              <a:t>Ik ben nog steeds nieuwsgierig naar __________.</a:t>
            </a:r>
            <a:endParaRPr b="0" i="0" sz="2500" u="none" cap="none" strike="noStrike">
              <a:solidFill>
                <a:srgbClr val="2B454E"/>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18"/>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Literatuur</a:t>
            </a:r>
            <a:endParaRPr/>
          </a:p>
        </p:txBody>
      </p:sp>
      <p:sp>
        <p:nvSpPr>
          <p:cNvPr id="199" name="Google Shape;199;p18"/>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TINKER project (2024). WP2 / D2.2 TINKER Framework en Toolkit - Leerscenario's. Beschikbaar op </a:t>
            </a:r>
            <a:r>
              <a:rPr lang="en-US" u="sng">
                <a:solidFill>
                  <a:schemeClr val="accent1"/>
                </a:solidFill>
                <a:hlinkClick r:id="rId3">
                  <a:extLst>
                    <a:ext uri="{A12FA001-AC4F-418D-AE19-62706E023703}">
                      <ahyp:hlinkClr val="tx"/>
                    </a:ext>
                  </a:extLst>
                </a:hlinkClick>
              </a:rPr>
              <a:t>https://tinker-project.eu/resources/framework-and-toolkit/</a:t>
            </a:r>
            <a:endParaRPr/>
          </a:p>
          <a:p>
            <a:pPr indent="-342900" lvl="0" marL="571500" rtl="0" algn="l">
              <a:lnSpc>
                <a:spcPct val="90000"/>
              </a:lnSpc>
              <a:spcBef>
                <a:spcPts val="1000"/>
              </a:spcBef>
              <a:spcAft>
                <a:spcPts val="0"/>
              </a:spcAft>
              <a:buSzPts val="2200"/>
              <a:buChar char="•"/>
            </a:pPr>
            <a:r>
              <a:rPr lang="en-US"/>
              <a:t>TINKER project (2024). WP2 / D2.2 TINKER Framework en Toolkit. Beschikbaar op </a:t>
            </a:r>
            <a:r>
              <a:rPr lang="en-US" u="sng">
                <a:solidFill>
                  <a:schemeClr val="hlink"/>
                </a:solidFill>
                <a:hlinkClick r:id="rId4"/>
              </a:rPr>
              <a:t>https://tinker- project.eu/resources/framework-and-toolkit/</a:t>
            </a:r>
            <a:endParaRPr/>
          </a:p>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g358cd5ba7f0_0_40"/>
          <p:cNvGrpSpPr/>
          <p:nvPr/>
        </p:nvGrpSpPr>
        <p:grpSpPr>
          <a:xfrm>
            <a:off x="2179811" y="4729766"/>
            <a:ext cx="7832078" cy="1110328"/>
            <a:chOff x="2179603" y="4888792"/>
            <a:chExt cx="7798544" cy="1110328"/>
          </a:xfrm>
        </p:grpSpPr>
        <p:pic>
          <p:nvPicPr>
            <p:cNvPr id="205" name="Google Shape;205;g358cd5ba7f0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206" name="Google Shape;206;g358cd5ba7f0_0_40"/>
            <p:cNvPicPr preferRelativeResize="0"/>
            <p:nvPr/>
          </p:nvPicPr>
          <p:blipFill rotWithShape="1">
            <a:blip r:embed="rId4">
              <a:alphaModFix/>
            </a:blip>
            <a:srcRect b="5543" l="9995" r="6843" t="21987"/>
            <a:stretch/>
          </p:blipFill>
          <p:spPr>
            <a:xfrm>
              <a:off x="3796545" y="4949617"/>
              <a:ext cx="1406759" cy="526545"/>
            </a:xfrm>
            <a:prstGeom prst="rect">
              <a:avLst/>
            </a:prstGeom>
            <a:noFill/>
            <a:ln>
              <a:noFill/>
            </a:ln>
          </p:spPr>
        </p:pic>
        <p:pic>
          <p:nvPicPr>
            <p:cNvPr id="207" name="Google Shape;207;g358cd5ba7f0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208" name="Google Shape;208;g358cd5ba7f0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209" name="Google Shape;209;g358cd5ba7f0_0_40"/>
            <p:cNvPicPr preferRelativeResize="0"/>
            <p:nvPr/>
          </p:nvPicPr>
          <p:blipFill rotWithShape="1">
            <a:blip r:embed="rId7">
              <a:alphaModFix/>
            </a:blip>
            <a:srcRect b="0" l="6518" r="6456" t="2903"/>
            <a:stretch/>
          </p:blipFill>
          <p:spPr>
            <a:xfrm>
              <a:off x="7781600" y="4945247"/>
              <a:ext cx="2196547" cy="545647"/>
            </a:xfrm>
            <a:prstGeom prst="rect">
              <a:avLst/>
            </a:prstGeom>
            <a:noFill/>
            <a:ln>
              <a:noFill/>
            </a:ln>
          </p:spPr>
        </p:pic>
        <p:pic>
          <p:nvPicPr>
            <p:cNvPr id="210" name="Google Shape;210;g358cd5ba7f0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211" name="Google Shape;211;g358cd5ba7f0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212" name="Google Shape;212;g358cd5ba7f0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213" name="Google Shape;213;g358cd5ba7f0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214" name="Google Shape;214;g358cd5ba7f0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215" name="Google Shape;215;g358cd5ba7f0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Beschikbaar op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216" name="Google Shape;216;g358cd5ba7f0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217" name="Google Shape;217;g358cd5ba7f0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2"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Deze publicatie valt onder de </a:t>
            </a:r>
            <a:r>
              <a:rPr b="1" i="1" lang="en-US" sz="1200" u="none" cap="none" strike="noStrike">
                <a:solidFill>
                  <a:srgbClr val="1D1D1B"/>
                </a:solidFill>
                <a:latin typeface="Calibri"/>
                <a:ea typeface="Calibri"/>
                <a:cs typeface="Calibri"/>
                <a:sym typeface="Calibri"/>
              </a:rPr>
              <a:t>Creative Commons Naamsvermelding-NietCommercieel-GeenDerivaten 4.0 Internationale </a:t>
            </a:r>
            <a:r>
              <a:rPr b="1" i="0" lang="en-US" sz="1200" u="none" cap="none" strike="noStrike">
                <a:solidFill>
                  <a:srgbClr val="1D1D1B"/>
                </a:solidFill>
                <a:latin typeface="Calibri"/>
                <a:ea typeface="Calibri"/>
                <a:cs typeface="Calibri"/>
                <a:sym typeface="Calibri"/>
              </a:rPr>
              <a:t>Licentie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2: TINKER-kader - beginselen van authentiek leren en praktische handleiding</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2.2:  Authentiek leren in het informaticaonderwijs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Leerresultaten</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lang="en-US"/>
              <a:t>Aan het einde van deze module kunnen leerkrachten</a:t>
            </a:r>
            <a:endParaRPr/>
          </a:p>
          <a:p>
            <a:pPr indent="-342900" lvl="0" marL="571500" marR="0" rtl="0" algn="l">
              <a:lnSpc>
                <a:spcPct val="90000"/>
              </a:lnSpc>
              <a:spcBef>
                <a:spcPts val="1000"/>
              </a:spcBef>
              <a:spcAft>
                <a:spcPts val="0"/>
              </a:spcAft>
              <a:buSzPts val="2200"/>
              <a:buChar char="•"/>
            </a:pPr>
            <a:r>
              <a:rPr lang="en-US"/>
              <a:t>De effectiviteit van authentieke leertaken analyseren, bekritiseren en beoordelen door de resultaten en feedback van casestudies in lagere informaticaklassen te analyseren.</a:t>
            </a:r>
            <a:endParaRPr/>
          </a:p>
          <a:p>
            <a:pPr indent="-342900" lvl="0" marL="571500" marR="0" rtl="0" algn="l">
              <a:lnSpc>
                <a:spcPct val="90000"/>
              </a:lnSpc>
              <a:spcBef>
                <a:spcPts val="1000"/>
              </a:spcBef>
              <a:spcAft>
                <a:spcPts val="0"/>
              </a:spcAft>
              <a:buSzPts val="2200"/>
              <a:buChar char="•"/>
            </a:pPr>
            <a:r>
              <a:rPr lang="en-US"/>
              <a:t>Een lesplan voor authentiek leren ontwikkelen en verfijnen met behulp van ten minste 3 elementen van het model voor authentiek leren.</a:t>
            </a:r>
            <a:endParaRPr/>
          </a:p>
          <a:p>
            <a:pPr indent="0" lvl="0" marL="571500" marR="0" rtl="0" algn="l">
              <a:lnSpc>
                <a:spcPct val="90000"/>
              </a:lnSpc>
              <a:spcBef>
                <a:spcPts val="1000"/>
              </a:spcBef>
              <a:spcAft>
                <a:spcPts val="0"/>
              </a:spcAft>
              <a:buSzPts val="2200"/>
              <a:buNone/>
            </a:pPr>
            <a:r>
              <a:t/>
            </a:r>
            <a:endParaRPr/>
          </a:p>
          <a:p>
            <a:pPr indent="-254000" lvl="1" marL="914400" rtl="0" algn="l">
              <a:lnSpc>
                <a:spcPct val="90000"/>
              </a:lnSpc>
              <a:spcBef>
                <a:spcPts val="500"/>
              </a:spcBef>
              <a:spcAft>
                <a:spcPts val="0"/>
              </a:spcAft>
              <a:buSzPts val="18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p:cNvPicPr preferRelativeResize="0"/>
          <p:nvPr/>
        </p:nvPicPr>
        <p:blipFill rotWithShape="1">
          <a:blip r:embed="rId3">
            <a:alphaModFix/>
          </a:blip>
          <a:srcRect b="0" l="0" r="0" t="0"/>
          <a:stretch/>
        </p:blipFill>
        <p:spPr>
          <a:xfrm>
            <a:off x="6391600" y="2611175"/>
            <a:ext cx="4020200" cy="4020200"/>
          </a:xfrm>
          <a:prstGeom prst="rect">
            <a:avLst/>
          </a:prstGeom>
          <a:noFill/>
          <a:ln>
            <a:noFill/>
          </a:ln>
        </p:spPr>
      </p:pic>
      <p:sp>
        <p:nvSpPr>
          <p:cNvPr id="99" name="Google Shape;99;p5"/>
          <p:cNvSpPr txBox="1"/>
          <p:nvPr/>
        </p:nvSpPr>
        <p:spPr>
          <a:xfrm>
            <a:off x="7537900" y="6296350"/>
            <a:ext cx="2874000" cy="33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Dia 1 - WP Titel</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2 - Titel van de unit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3 - Leerdoelen</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4 - Inhoud</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5 - Inleiding</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6 - Activiteit 1 IJsbreker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7-13 - Activiteit 2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14 - Activiteit 3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15 - Activiteit 4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Dia 16 - Literatuur</a:t>
            </a:r>
            <a:endParaRPr/>
          </a:p>
          <a:p>
            <a:pPr indent="0" lvl="0" marL="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7"/>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Inleiding</a:t>
            </a:r>
            <a:endParaRPr/>
          </a:p>
        </p:txBody>
      </p:sp>
      <p:sp>
        <p:nvSpPr>
          <p:cNvPr id="113" name="Google Shape;113;p7"/>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marR="0" rtl="0" algn="l">
              <a:lnSpc>
                <a:spcPct val="150000"/>
              </a:lnSpc>
              <a:spcBef>
                <a:spcPts val="1000"/>
              </a:spcBef>
              <a:spcAft>
                <a:spcPts val="0"/>
              </a:spcAft>
              <a:buClr>
                <a:schemeClr val="accent4"/>
              </a:buClr>
              <a:buSzPts val="2200"/>
              <a:buFont typeface="Arial"/>
              <a:buChar char="•"/>
            </a:pPr>
            <a:r>
              <a:rPr lang="en-US"/>
              <a:t>Deze unit zorgt ervoor dat leerlingen een uitgebreid begrip ontwikkelen van de praktische toepassing van de 9 ontwerpelementen van authentieke leermodellen. </a:t>
            </a:r>
            <a:endParaRPr/>
          </a:p>
          <a:p>
            <a:pPr indent="-342900" lvl="0" marL="571500" marR="0" rtl="0" algn="l">
              <a:lnSpc>
                <a:spcPct val="150000"/>
              </a:lnSpc>
              <a:spcBef>
                <a:spcPts val="1000"/>
              </a:spcBef>
              <a:spcAft>
                <a:spcPts val="0"/>
              </a:spcAft>
              <a:buSzPts val="2200"/>
              <a:buChar char="•"/>
            </a:pPr>
            <a:r>
              <a:rPr lang="en-US"/>
              <a:t>Leerlingen zullen 5 verschillende casestudies analyseren en discussies aangaan over de lesplannen en de inhoud. </a:t>
            </a:r>
            <a:endParaRPr/>
          </a:p>
          <a:p>
            <a:pPr indent="-342900" lvl="0" marL="571500" marR="0" rtl="0" algn="l">
              <a:lnSpc>
                <a:spcPct val="150000"/>
              </a:lnSpc>
              <a:spcBef>
                <a:spcPts val="1000"/>
              </a:spcBef>
              <a:spcAft>
                <a:spcPts val="0"/>
              </a:spcAft>
              <a:buSzPts val="2200"/>
              <a:buChar char="•"/>
            </a:pPr>
            <a:r>
              <a:rPr lang="en-US"/>
              <a:t>Leerlingen gaan ook aan de slag met de praktische toepassing van de vaardigheden en kennis die ze hebben opgedaan in Unit 2 door hun eigen lesplannen voor authentiek leren te ontwikkelen. </a:t>
            </a:r>
            <a:endParaRPr/>
          </a:p>
          <a:p>
            <a:pPr indent="-203200" lvl="0" marL="571500" marR="0" rtl="0" algn="l">
              <a:lnSpc>
                <a:spcPct val="150000"/>
              </a:lnSpc>
              <a:spcBef>
                <a:spcPts val="1000"/>
              </a:spcBef>
              <a:spcAft>
                <a:spcPts val="0"/>
              </a:spcAft>
              <a:buClr>
                <a:schemeClr val="accent4"/>
              </a:buClr>
              <a:buSzPts val="2200"/>
              <a:buFont typeface="Arial"/>
              <a:buNone/>
            </a:pPr>
            <a:r>
              <a:t/>
            </a:r>
            <a:endParaRPr/>
          </a:p>
        </p:txBody>
      </p:sp>
      <p:pic>
        <p:nvPicPr>
          <p:cNvPr id="114" name="Google Shape;114;p7"/>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115" name="Google Shape;115;p7"/>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rgbClr val="16C45B"/>
                </a:solidFill>
                <a:latin typeface="Arial"/>
                <a:ea typeface="Arial"/>
                <a:cs typeface="Arial"/>
                <a:sym typeface="Arial"/>
                <a:hlinkClick r:id="rId4">
                  <a:extLst>
                    <a:ext uri="{A12FA001-AC4F-418D-AE19-62706E023703}">
                      <ahyp:hlinkClr val="tx"/>
                    </a:ext>
                  </a:extLst>
                </a:hlinkClick>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1: ijsbreker</a:t>
            </a:r>
            <a:endParaRPr/>
          </a:p>
        </p:txBody>
      </p:sp>
      <p:sp>
        <p:nvSpPr>
          <p:cNvPr id="122" name="Google Shape;122;p9"/>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0" lvl="0" marL="57150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23" name="Google Shape;123;p9"/>
          <p:cNvPicPr preferRelativeResize="0"/>
          <p:nvPr/>
        </p:nvPicPr>
        <p:blipFill rotWithShape="1">
          <a:blip r:embed="rId3">
            <a:alphaModFix/>
          </a:blip>
          <a:srcRect b="0" l="0" r="0" t="0"/>
          <a:stretch/>
        </p:blipFill>
        <p:spPr>
          <a:xfrm>
            <a:off x="3035497" y="1509437"/>
            <a:ext cx="6069300" cy="4328675"/>
          </a:xfrm>
          <a:prstGeom prst="rect">
            <a:avLst/>
          </a:prstGeom>
          <a:noFill/>
          <a:ln>
            <a:noFill/>
          </a:ln>
        </p:spPr>
      </p:pic>
      <p:sp>
        <p:nvSpPr>
          <p:cNvPr id="124" name="Google Shape;124;p9"/>
          <p:cNvSpPr txBox="1"/>
          <p:nvPr/>
        </p:nvSpPr>
        <p:spPr>
          <a:xfrm>
            <a:off x="5027200" y="5838100"/>
            <a:ext cx="4077600" cy="308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45e16aeeaa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Authentiek leren herkennen in casestudies </a:t>
            </a:r>
            <a:endParaRPr/>
          </a:p>
        </p:txBody>
      </p:sp>
      <p:sp>
        <p:nvSpPr>
          <p:cNvPr id="131" name="Google Shape;131;g345e16aeeaa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93700" lvl="0" marL="457200" marR="0" rtl="0" algn="l">
              <a:lnSpc>
                <a:spcPct val="150000"/>
              </a:lnSpc>
              <a:spcBef>
                <a:spcPts val="1000"/>
              </a:spcBef>
              <a:spcAft>
                <a:spcPts val="0"/>
              </a:spcAft>
              <a:buSzPts val="2600"/>
              <a:buChar char="•"/>
            </a:pPr>
            <a:r>
              <a:rPr lang="en-US" sz="2600"/>
              <a:t>Bekijk in kleine groepjes elke casestudy en beantwoord de leidende vragen voor elke casestudy. </a:t>
            </a:r>
            <a:endParaRPr/>
          </a:p>
          <a:p>
            <a:pPr indent="-393700" lvl="0" marL="457200" marR="0" rtl="0" algn="l">
              <a:lnSpc>
                <a:spcPct val="150000"/>
              </a:lnSpc>
              <a:spcBef>
                <a:spcPts val="0"/>
              </a:spcBef>
              <a:spcAft>
                <a:spcPts val="0"/>
              </a:spcAft>
              <a:buSzPts val="2600"/>
              <a:buChar char="•"/>
            </a:pPr>
            <a:r>
              <a:rPr lang="en-US" sz="2600"/>
              <a:t>Alle groepen rouleren om de 7 minuten. </a:t>
            </a:r>
            <a:endParaRPr/>
          </a:p>
          <a:p>
            <a:pPr indent="-393700" lvl="0" marL="457200" marR="0" rtl="0" algn="l">
              <a:lnSpc>
                <a:spcPct val="150000"/>
              </a:lnSpc>
              <a:spcBef>
                <a:spcPts val="0"/>
              </a:spcBef>
              <a:spcAft>
                <a:spcPts val="0"/>
              </a:spcAft>
              <a:buSzPts val="2600"/>
              <a:buChar char="•"/>
            </a:pPr>
            <a:r>
              <a:rPr lang="en-US" sz="2600"/>
              <a:t>Bespreek daarna als grote groep de reflectievragen. </a:t>
            </a:r>
            <a:endParaRPr/>
          </a:p>
        </p:txBody>
      </p:sp>
      <p:pic>
        <p:nvPicPr>
          <p:cNvPr id="132" name="Google Shape;132;g345e16aeeaa_0_0"/>
          <p:cNvPicPr preferRelativeResize="0"/>
          <p:nvPr/>
        </p:nvPicPr>
        <p:blipFill rotWithShape="1">
          <a:blip r:embed="rId3">
            <a:alphaModFix/>
          </a:blip>
          <a:srcRect b="0" l="0" r="0" t="0"/>
          <a:stretch/>
        </p:blipFill>
        <p:spPr>
          <a:xfrm>
            <a:off x="7885350" y="2209975"/>
            <a:ext cx="3983625" cy="3983625"/>
          </a:xfrm>
          <a:prstGeom prst="rect">
            <a:avLst/>
          </a:prstGeom>
          <a:noFill/>
          <a:ln>
            <a:noFill/>
          </a:ln>
        </p:spPr>
      </p:pic>
      <p:sp>
        <p:nvSpPr>
          <p:cNvPr id="133" name="Google Shape;133;g345e16aeeaa_0_0"/>
          <p:cNvSpPr txBox="1"/>
          <p:nvPr/>
        </p:nvSpPr>
        <p:spPr>
          <a:xfrm>
            <a:off x="7887425" y="6307650"/>
            <a:ext cx="4155000" cy="370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g3463f4b7b19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Authentiek leren herkennen in casestudies </a:t>
            </a:r>
            <a:endParaRPr/>
          </a:p>
        </p:txBody>
      </p:sp>
      <p:sp>
        <p:nvSpPr>
          <p:cNvPr id="140" name="Google Shape;140;g3463f4b7b19_0_11"/>
          <p:cNvSpPr txBox="1"/>
          <p:nvPr>
            <p:ph idx="1" type="body"/>
          </p:nvPr>
        </p:nvSpPr>
        <p:spPr>
          <a:xfrm>
            <a:off x="97971" y="10341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Casestudy 1: Ontwerpen van een IT-systeem voor scholen</a:t>
            </a:r>
            <a:endParaRPr b="1" sz="1100">
              <a:solidFill>
                <a:srgbClr val="000000"/>
              </a:solidFill>
              <a:latin typeface="Arial"/>
              <a:ea typeface="Arial"/>
              <a:cs typeface="Arial"/>
              <a:sym typeface="Arial"/>
            </a:endParaRPr>
          </a:p>
          <a:p>
            <a:pPr indent="-368300" lvl="0" marL="457200" marR="0" rtl="0" algn="l">
              <a:lnSpc>
                <a:spcPct val="115000"/>
              </a:lnSpc>
              <a:spcBef>
                <a:spcPts val="1200"/>
              </a:spcBef>
              <a:spcAft>
                <a:spcPts val="0"/>
              </a:spcAft>
              <a:buSzPts val="2200"/>
              <a:buAutoNum type="arabicPeriod"/>
            </a:pPr>
            <a:r>
              <a:rPr lang="en-US"/>
              <a:t>Welke authentieke leerelementen komen in deze activiteit naar voren? Onderbouw uw antwoord met voorbeelden uit het scenario.</a:t>
            </a:r>
            <a:endParaRPr/>
          </a:p>
          <a:p>
            <a:pPr indent="-368300" lvl="0" marL="457200" marR="0" rtl="0" algn="l">
              <a:lnSpc>
                <a:spcPct val="115000"/>
              </a:lnSpc>
              <a:spcBef>
                <a:spcPts val="0"/>
              </a:spcBef>
              <a:spcAft>
                <a:spcPts val="0"/>
              </a:spcAft>
              <a:buSzPts val="2200"/>
              <a:buAutoNum type="arabicPeriod"/>
            </a:pPr>
            <a:r>
              <a:rPr lang="en-US"/>
              <a:t>Welke vaardigheden voor het echte leven ontwikkelen leerlingen door dit project en hoe sluiten deze aan bij een carrière in de informatica?</a:t>
            </a:r>
            <a:endParaRPr/>
          </a:p>
          <a:p>
            <a:pPr indent="-368300" lvl="0" marL="457200" marR="0" rtl="0" algn="l">
              <a:lnSpc>
                <a:spcPct val="115000"/>
              </a:lnSpc>
              <a:spcBef>
                <a:spcPts val="0"/>
              </a:spcBef>
              <a:spcAft>
                <a:spcPts val="0"/>
              </a:spcAft>
              <a:buSzPts val="2200"/>
              <a:buAutoNum type="arabicPeriod"/>
            </a:pPr>
            <a:r>
              <a:rPr lang="en-US"/>
              <a:t>Wat zou u als docent doen om deze activiteit te ondersteunen voor leerlingen met minder technisch zelfvertrouwen?</a:t>
            </a:r>
            <a:endParaRPr sz="11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3463f4b7b19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Identificeren van authentiek leren in casestudies </a:t>
            </a:r>
            <a:endParaRPr/>
          </a:p>
        </p:txBody>
      </p:sp>
      <p:sp>
        <p:nvSpPr>
          <p:cNvPr id="147" name="Google Shape;147;g3463f4b7b19_0_17"/>
          <p:cNvSpPr txBox="1"/>
          <p:nvPr>
            <p:ph idx="1" type="body"/>
          </p:nvPr>
        </p:nvSpPr>
        <p:spPr>
          <a:xfrm>
            <a:off x="123746" y="113839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b="1" lang="en-US" sz="2400"/>
              <a:t>Casestudy 2: Duurzame stadsplanner</a:t>
            </a:r>
            <a:endParaRPr b="1" sz="1100">
              <a:solidFill>
                <a:srgbClr val="000000"/>
              </a:solidFill>
              <a:latin typeface="Arial"/>
              <a:ea typeface="Arial"/>
              <a:cs typeface="Arial"/>
              <a:sym typeface="Arial"/>
            </a:endParaRPr>
          </a:p>
          <a:p>
            <a:pPr indent="-368300" lvl="0" marL="457200" marR="0" rtl="0" algn="l">
              <a:lnSpc>
                <a:spcPct val="115000"/>
              </a:lnSpc>
              <a:spcBef>
                <a:spcPts val="1200"/>
              </a:spcBef>
              <a:spcAft>
                <a:spcPts val="0"/>
              </a:spcAft>
              <a:buSzPts val="2200"/>
              <a:buAutoNum type="arabicPeriod"/>
            </a:pPr>
            <a:r>
              <a:rPr lang="en-US"/>
              <a:t>Welke van de 9 authentieke leerelementen komen terug in deze stadsplanningsactiviteit? Geef voorbeelden.</a:t>
            </a:r>
            <a:endParaRPr/>
          </a:p>
          <a:p>
            <a:pPr indent="-368300" lvl="0" marL="457200" marR="0" rtl="0" algn="l">
              <a:lnSpc>
                <a:spcPct val="115000"/>
              </a:lnSpc>
              <a:spcBef>
                <a:spcPts val="1000"/>
              </a:spcBef>
              <a:spcAft>
                <a:spcPts val="0"/>
              </a:spcAft>
              <a:buSzPts val="2200"/>
              <a:buAutoNum type="arabicPeriod"/>
            </a:pPr>
            <a:r>
              <a:rPr lang="en-US"/>
              <a:t>Hoe helpen simulatietools leerlingen om abstracte concepten zoals vervuiling en energieverbruik te koppelen aan gevolgen in de echte wereld?</a:t>
            </a:r>
            <a:endParaRPr/>
          </a:p>
          <a:p>
            <a:pPr indent="-368300" lvl="0" marL="457200" marR="0" rtl="0" algn="l">
              <a:lnSpc>
                <a:spcPct val="115000"/>
              </a:lnSpc>
              <a:spcBef>
                <a:spcPts val="1000"/>
              </a:spcBef>
              <a:spcAft>
                <a:spcPts val="0"/>
              </a:spcAft>
              <a:buSzPts val="2200"/>
              <a:buAutoNum type="arabicPeriod"/>
            </a:pPr>
            <a:r>
              <a:rPr lang="en-US"/>
              <a:t>Welke aspecten van deze opdracht bevorderen interdisciplinair denken? Hoe zou je dit kunnen uitbreiden naar informatica?</a:t>
            </a:r>
            <a:endParaRPr/>
          </a:p>
          <a:p>
            <a:pPr indent="-368300" lvl="0" marL="457200" marR="0" rtl="0" algn="l">
              <a:lnSpc>
                <a:spcPct val="115000"/>
              </a:lnSpc>
              <a:spcBef>
                <a:spcPts val="1000"/>
              </a:spcBef>
              <a:spcAft>
                <a:spcPts val="0"/>
              </a:spcAft>
              <a:buSzPts val="2200"/>
              <a:buAutoNum type="arabicPeriod"/>
            </a:pPr>
            <a:r>
              <a:rPr lang="en-US"/>
              <a:t>Hoe zou de besluitvorming van leerlingen verschillen als de opdracht puur theoretisch was in plaats van gebaseerd op simulatie?</a:t>
            </a:r>
            <a:endParaRPr sz="1100">
              <a:solidFill>
                <a:srgbClr val="000000"/>
              </a:solidFill>
              <a:latin typeface="Arial"/>
              <a:ea typeface="Arial"/>
              <a:cs typeface="Arial"/>
              <a:sym typeface="Arial"/>
            </a:endParaRPr>
          </a:p>
          <a:p>
            <a:pPr indent="0" lvl="0" marL="0" marR="0" rtl="0" algn="l">
              <a:lnSpc>
                <a:spcPct val="115000"/>
              </a:lnSpc>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